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61" r:id="rId4"/>
    <p:sldId id="262" r:id="rId5"/>
    <p:sldId id="264" r:id="rId6"/>
    <p:sldId id="265" r:id="rId7"/>
    <p:sldId id="266" r:id="rId8"/>
    <p:sldId id="267" r:id="rId9"/>
    <p:sldId id="268" r:id="rId10"/>
    <p:sldId id="263" r:id="rId11"/>
    <p:sldId id="269" r:id="rId12"/>
    <p:sldId id="270" r:id="rId13"/>
    <p:sldId id="271" r:id="rId14"/>
    <p:sldId id="275" r:id="rId15"/>
    <p:sldId id="272" r:id="rId16"/>
    <p:sldId id="274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9A9"/>
    <a:srgbClr val="C7DBDA"/>
    <a:srgbClr val="8FC9CA"/>
    <a:srgbClr val="AABBAC"/>
    <a:srgbClr val="A4DFDC"/>
    <a:srgbClr val="FDD7C2"/>
    <a:srgbClr val="F6EAC2"/>
    <a:srgbClr val="FFFFB5"/>
    <a:srgbClr val="FFE1E9"/>
    <a:srgbClr val="55C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41DD-FF18-4203-97C4-E6BE6FC91750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FAA54-F901-44FB-A8A1-14746ACADD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98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9544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287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616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0839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9914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319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897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7403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057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0260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4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78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8507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1848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8634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22459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1845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7180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767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490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240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658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060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7663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0FAA54-F901-44FB-A8A1-14746ACADD5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825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81108-558A-82E0-7280-A224A2A71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1D28D5-C299-881D-705A-024803425F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A451C0-175E-D6CF-7421-49E7EDF18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3B9EC-62DA-A9D3-95D4-E26E7E17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DB60DE-CC78-FF05-4EE3-F65C18AD5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242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24C320-D866-E520-8937-EF01567A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92AF69-9772-0E59-4A04-82AC15ED3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C081F5-DEEE-391F-E246-3881E945A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4AB25F-629C-C0F5-A22F-89732C516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9623C9-46BF-C8B8-432A-F2F67AF52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611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0474C6-2983-01AC-D26C-76F52E03B7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CD40A9-23B2-BFBE-0C33-1B991A3B45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CE5218-E99F-69DC-3147-CB545166E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FA97C4-59B0-9934-0ACA-2175A745D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7263E-CBE4-2EAD-03A5-C9F57982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34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AAB2E-7452-057C-5BF2-B707A9A34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43CFC-E301-13E5-C77A-9EC5514B0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203EE-BE50-3699-A966-F317B61E8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DF7BA5-12A0-AD58-8D51-E41665AC8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15D3C4-063C-760B-34B8-C93C39A15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253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0961B2-CA10-72C5-A2CF-3963958CE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37EAD7-5998-A9D7-7C95-AE2914FB5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2378D2-9081-BF1D-90BD-9E2921070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1E567-2308-07A3-B19A-650E6794D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61B929-C4F1-892D-57E4-686AC45D6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8113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B14E9-5160-ADC8-F7D9-1F018B628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E7B931-2E00-5E09-948F-2F251185BA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4F3D0B-52C6-645D-2371-F8EA6E54E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17699B-13E5-D298-9462-333D1073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BCEF17-EA1A-CBD9-E962-56F4B6C25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4B2BF6-FB67-4874-6110-96AD06B74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319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1FD9D-37A3-7A62-F91F-2D3AC56A8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D7C65D-8B7C-F08D-887C-06CED8806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ECB882-2ADA-2799-7694-FE39FAF9B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ADF0D58-F8C4-43B4-A4AC-CF509409B5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358B10-8D98-3208-6075-149CD065AF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F366A4-3B11-203E-B7DE-89CAB1388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7BCFDA-7104-6D09-0A7D-E525B1D4D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66C1144-2F78-018D-0ED5-F10BA0802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350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E21926-DE05-A7EF-273C-AE750FBCF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272819-22DA-D975-4A94-D7574567C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FA9FCC-849D-A231-D941-D61CF726A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7D175B-546B-60E5-F611-720844760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256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6DECDC-F8BC-85D5-DB71-360D74BE0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A0F486-0AD4-6EB0-1507-9222D0FD8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6FF80C-4925-E922-7888-42DCF784D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135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6C9B97-B038-4D1D-35D8-1DDBCED3A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996E97-91A9-EA67-5897-AFFC4D33F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62A543-72CF-CB64-65FE-C8FD2F0DB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EAD5E0-DC87-B5F0-A058-D65AC0D7B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6076DC-9BF4-0EA6-4435-344315651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1EDBC1-1801-8998-8940-4C7CC1DE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376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04306-FCF7-0645-E492-8AAE2834A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E9A4138-2AC2-B368-E044-9AA613BBC0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EECE26-03E0-B96B-8155-595CD8B4F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583467-F77C-6A59-D046-2733AB8F2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5DABB0-6063-0CC7-6046-A5600725B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E062DD-1C00-D7B9-FE96-EC66E70AD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588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771E7C-DE58-C14F-A8A3-88F64850B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3FD05D-9B4E-2B57-BF05-4C454B831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24F395-2AEE-D300-2E9D-2F68CD42A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1CBFE-3090-44E5-9785-29D3BBE2235B}" type="datetimeFigureOut">
              <a:rPr lang="ko-KR" altLang="en-US" smtClean="0"/>
              <a:t>2024-08-10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C91BAF-5AA5-E856-EDFF-C697D487A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AC10BC-916F-79D5-ED4D-818F6A6C19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020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86B98-639B-3772-D96F-0149014EC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" y="1229122"/>
            <a:ext cx="12131040" cy="2387600"/>
          </a:xfrm>
        </p:spPr>
        <p:txBody>
          <a:bodyPr>
            <a:normAutofit/>
          </a:bodyPr>
          <a:lstStyle/>
          <a:p>
            <a:r>
              <a:rPr lang="en-US" altLang="ko-KR" sz="36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LLM</a:t>
            </a:r>
            <a:r>
              <a:rPr lang="ko-KR" altLang="en-US" sz="3600" b="1" dirty="0">
                <a:latin typeface="Noto Sans" panose="020B0502040504020204" pitchFamily="34" charset="0"/>
                <a:ea typeface="함초롬돋움" panose="020B0604000101010101" pitchFamily="50" charset="-127"/>
                <a:cs typeface="Noto Sans" panose="020B0502040504020204" pitchFamily="34" charset="0"/>
              </a:rPr>
              <a:t> 기반 응용 프로그램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>
            <a:cxnSpLocks/>
          </p:cNvCxnSpPr>
          <p:nvPr/>
        </p:nvCxnSpPr>
        <p:spPr>
          <a:xfrm>
            <a:off x="817880" y="3708400"/>
            <a:ext cx="10556240" cy="0"/>
          </a:xfrm>
          <a:prstGeom prst="line">
            <a:avLst/>
          </a:prstGeom>
          <a:ln w="28575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부제목 2">
            <a:extLst>
              <a:ext uri="{FF2B5EF4-FFF2-40B4-BE49-F238E27FC236}">
                <a16:creationId xmlns:a16="http://schemas.microsoft.com/office/drawing/2014/main" id="{75481C2C-596A-3B80-931C-162A2D3DC3B9}"/>
              </a:ext>
            </a:extLst>
          </p:cNvPr>
          <p:cNvSpPr txBox="1">
            <a:spLocks/>
          </p:cNvSpPr>
          <p:nvPr/>
        </p:nvSpPr>
        <p:spPr>
          <a:xfrm>
            <a:off x="3550920" y="4419599"/>
            <a:ext cx="5090160" cy="4770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b="1" i="1" dirty="0">
                <a:solidFill>
                  <a:schemeClr val="bg2">
                    <a:lumMod val="50000"/>
                  </a:schemeClr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3-2</a:t>
            </a:r>
            <a:r>
              <a:rPr lang="ko-KR" altLang="en-US" sz="2000" b="1" i="1" dirty="0">
                <a:solidFill>
                  <a:schemeClr val="bg2">
                    <a:lumMod val="50000"/>
                  </a:schemeClr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주차</a:t>
            </a:r>
            <a:endParaRPr lang="ko-KR" altLang="en-US" sz="2000" b="1" i="1" dirty="0">
              <a:latin typeface="Noto Sans" panose="020B0502040504020204" pitchFamily="34" charset="0"/>
              <a:ea typeface="함초롬돋움" panose="020B0604000101010101" pitchFamily="50" charset="-127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544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모델 성능을 최적화해도 해결할 수 없는 문제들이 존재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RAG (Retrieval Augmented Generation)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Chain of thought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PAL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ReAct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F7FACC1-47FE-8205-9DAD-03C046BD6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760" y="3177275"/>
            <a:ext cx="8808720" cy="36244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F33F959-D482-91A7-4D12-8789C60AC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2830" y="987210"/>
            <a:ext cx="4420870" cy="169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168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모델 성능을 최적화해도 해결할 수 없는 문제들이 존재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RAG (Retrieval Augmented Generation)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Chain of thought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PAL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ReAct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BF33F959-D482-91A7-4D12-8789C60AC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2830" y="987210"/>
            <a:ext cx="4420870" cy="1691587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4C27986C-08F6-C41D-B9A1-66C1A0373550}"/>
              </a:ext>
            </a:extLst>
          </p:cNvPr>
          <p:cNvSpPr/>
          <p:nvPr/>
        </p:nvSpPr>
        <p:spPr>
          <a:xfrm>
            <a:off x="3519637" y="1833003"/>
            <a:ext cx="1347537" cy="892173"/>
          </a:xfrm>
          <a:prstGeom prst="rightArrow">
            <a:avLst/>
          </a:prstGeom>
          <a:solidFill>
            <a:srgbClr val="FDD7C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E7A507-4C18-E421-C190-75D03AA0DEB4}"/>
              </a:ext>
            </a:extLst>
          </p:cNvPr>
          <p:cNvSpPr txBox="1"/>
          <p:nvPr/>
        </p:nvSpPr>
        <p:spPr>
          <a:xfrm>
            <a:off x="4867174" y="1977986"/>
            <a:ext cx="2057267" cy="504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err="1">
                <a:latin typeface="Noto Sans" panose="020B0502040504020204" pitchFamily="34" charset="0"/>
                <a:ea typeface="함초롬돋움" panose="020B0604000101010101" pitchFamily="50" charset="-127"/>
                <a:cs typeface="Noto Sans" panose="020B0502040504020204" pitchFamily="34" charset="0"/>
              </a:rPr>
              <a:t>LangChain</a:t>
            </a:r>
            <a:endParaRPr lang="ko-KR" altLang="en-US" sz="2000" b="1" dirty="0">
              <a:latin typeface="Noto Sans" panose="020B0502040504020204" pitchFamily="34" charset="0"/>
              <a:ea typeface="함초롬돋움" panose="020B0604000101010101" pitchFamily="50" charset="-127"/>
              <a:cs typeface="Noto Sans" panose="020B0502040504020204" pitchFamily="34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3B3D046-0FB8-0D4D-BDD1-B204AC987C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3967" y="3321654"/>
            <a:ext cx="6583680" cy="331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84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RAG (Retrieval Augmented Generation)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학습하지 못했던 정보에 대한 업데이트를 도와준다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새로운 데이터로 </a:t>
            </a:r>
            <a:r>
              <a:rPr lang="ko-KR" altLang="en-US" sz="20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재훈련할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수도 있지만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이는 비용이 많이 든다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Inference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시에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추가적인 외부 데이터에 대한 접근을 제공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53B3D046-0FB8-0D4D-BDD1-B204AC987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967" y="3321654"/>
            <a:ext cx="6583680" cy="3311641"/>
          </a:xfrm>
          <a:prstGeom prst="rect">
            <a:avLst/>
          </a:prstGeom>
        </p:spPr>
      </p:pic>
      <p:sp>
        <p:nvSpPr>
          <p:cNvPr id="2" name="액자 1">
            <a:extLst>
              <a:ext uri="{FF2B5EF4-FFF2-40B4-BE49-F238E27FC236}">
                <a16:creationId xmlns:a16="http://schemas.microsoft.com/office/drawing/2014/main" id="{493304C8-0C86-0EE6-00A0-A4AC17B003E8}"/>
              </a:ext>
            </a:extLst>
          </p:cNvPr>
          <p:cNvSpPr/>
          <p:nvPr/>
        </p:nvSpPr>
        <p:spPr>
          <a:xfrm>
            <a:off x="6898640" y="4643120"/>
            <a:ext cx="2418080" cy="1239520"/>
          </a:xfrm>
          <a:prstGeom prst="frame">
            <a:avLst>
              <a:gd name="adj1" fmla="val 6762"/>
            </a:avLst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4855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889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RAG (Retrieval Augmented Generation)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2020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년에 발표된 초기 논문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User prompt encoding &gt; query &gt; concatenate &gt; input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외부 데이터의 저장 형식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vector store, SQL database, CSV file, etc.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DF61FA6F-29DB-5F65-EF19-ACB4072B1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7601" y="3162119"/>
            <a:ext cx="6725920" cy="348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373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모델 성능을 최적화해도 해결할 수 없는 문제들이 존재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RAG (Retrieval Augmented Generation):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학습하지 못한 내용을 추론 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Chain of thought: 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논리 문제 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간단한 수학 문제까지도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PAL: 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정확한 계산</a:t>
            </a:r>
            <a:endParaRPr lang="en-US" altLang="ko-KR" sz="2000" dirty="0">
              <a:solidFill>
                <a:schemeClr val="bg2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 err="1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ReAct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external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과의 효율적인 상호작용</a:t>
            </a:r>
            <a:endParaRPr lang="en-US" altLang="ko-KR" sz="2000" dirty="0">
              <a:solidFill>
                <a:schemeClr val="bg2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53B3D046-0FB8-0D4D-BDD1-B204AC987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967" y="3321654"/>
            <a:ext cx="6583680" cy="331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55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889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Chain of thought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단순한 수학 문제에 대한 예시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남은 사과의 수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문제에 대한 이해를 돕기 위해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one-shot inference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을 사용 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그럼에도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틀린 답이 나온다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BDC463CC-2733-41F7-78B0-0EDC66347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440" y="3172130"/>
            <a:ext cx="8961120" cy="337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142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889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Chain of thought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문제를 단계별로 나누어서 생각하도록 모델을 유도하자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!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One-shot or few-shot inference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에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intermediate reasoning steps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을 포함시키자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5F7F4659-4A27-CA02-797F-C50C1CE43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00" y="2477808"/>
            <a:ext cx="11133934" cy="416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251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모델 성능을 최적화해도 해결할 수 없는 문제들이 존재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RAG (Retrieval Augmented Generation): 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학습하지 못한 내용을 추론 </a:t>
            </a:r>
            <a:endParaRPr lang="en-US" altLang="ko-KR" sz="2000" dirty="0">
              <a:solidFill>
                <a:schemeClr val="bg2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Chain of thought: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논리 문제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간단한 수학 문제까지도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PAL: 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정확한 계산</a:t>
            </a:r>
            <a:endParaRPr lang="en-US" altLang="ko-KR" sz="2000" dirty="0">
              <a:solidFill>
                <a:schemeClr val="bg2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 err="1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ReAct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external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과의 효율적인 상호작용</a:t>
            </a:r>
            <a:endParaRPr lang="en-US" altLang="ko-KR" sz="2000" dirty="0">
              <a:solidFill>
                <a:schemeClr val="bg2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53B3D046-0FB8-0D4D-BDD1-B204AC987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967" y="3321654"/>
            <a:ext cx="6583680" cy="331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76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428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PAL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(Program-aided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language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models)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Python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interpreter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와 같은 수학에 능한 외부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과 상호작용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LLM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이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code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를 함께 생성해서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interpreter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에 전달 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C6FD8328-4F3F-B234-E5C1-9D9548445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9797" y="3598862"/>
            <a:ext cx="5191125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30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428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PAL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(Program-aided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language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models)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Python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interpreter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와 같은 수학에 능한 외부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과 상호작용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LLM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이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code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를 함께 생성해서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interpreter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에 전달 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C24AB8D0-ED1E-DB4F-FEDE-91AE61862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73" y="2522079"/>
            <a:ext cx="5879148" cy="368848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2B035D5-A409-0ABB-B21C-452C057EF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3085" y="3675710"/>
            <a:ext cx="6109335" cy="185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914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Recap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889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LLM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을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target task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에 맞게 조정하는 방법론들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Instruction fine-tuning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Parameter efficient fine-tuning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RLHF</a:t>
            </a:r>
            <a:endParaRPr lang="ko-KR" altLang="en-US" sz="2000" dirty="0">
              <a:latin typeface="Noto Sans" panose="020B0502040504020204" pitchFamily="34" charset="0"/>
              <a:ea typeface="함초롬돋움" panose="020B0604000101010101" pitchFamily="50" charset="-127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C833530D-DA36-1410-34FC-2589532BA1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83146"/>
            <a:ext cx="5802154" cy="183581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43B1134-8301-27C2-E583-A628A03876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697" y="4301991"/>
            <a:ext cx="5750560" cy="183581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2EBD98E-1CA4-D46E-8CAF-0EF8B7D74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6179" y="1296190"/>
            <a:ext cx="5802154" cy="221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650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428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PAL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(Program-aided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language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models)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Python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interpreter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와 같은 수학에 능한 외부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과 상호작용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LLM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이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code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를 함께 생성해서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interpreter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에 전달 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7BA81BDF-F1B3-FE57-2A49-776A158DD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026" y="2948881"/>
            <a:ext cx="7880668" cy="356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308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428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PAL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(Program-aided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language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models)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Python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interpreter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와 같은 수학에 능한 외부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과 상호작용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LLM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이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code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를 함께 생성해서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interpreter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에 전달 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7F2A6A81-B577-5D37-E068-5896E547B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" y="2927496"/>
            <a:ext cx="7280593" cy="326117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FD50560-218F-4422-6E00-4B82246761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7925" y="1904260"/>
            <a:ext cx="3838575" cy="231245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3A3F1B6-2150-AA8A-50CC-0E610D1FCE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9045" y="4297374"/>
            <a:ext cx="4013200" cy="244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607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모델 성능을 최적화해도 해결할 수 없는 문제들이 존재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RAG (Retrieval Augmented Generation): 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학습하지 못한 내용을 추론 </a:t>
            </a:r>
            <a:endParaRPr lang="en-US" altLang="ko-KR" sz="2000" dirty="0">
              <a:solidFill>
                <a:schemeClr val="bg2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Chain of thought: 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논리 문제 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간단한 수학 문제까지도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PAL: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정확한 계산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 err="1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ReAct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external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</a:t>
            </a:r>
            <a:r>
              <a:rPr lang="ko-KR" altLang="en-US" sz="2000" dirty="0">
                <a:solidFill>
                  <a:schemeClr val="bg2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과의 효율적인 상호작용</a:t>
            </a:r>
            <a:endParaRPr lang="en-US" altLang="ko-KR" sz="2000" dirty="0">
              <a:solidFill>
                <a:schemeClr val="bg2"/>
              </a:solidFill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53B3D046-0FB8-0D4D-BDD1-B204AC987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967" y="3321654"/>
            <a:ext cx="6583680" cy="331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354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ReAct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prompt template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실제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은 더 복잡한 구조를 가진다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Chain of thought + action planning (thought, action, observation)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LLM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이 문제를 해결하기 위한 사고를 진행하고 해결에 가까워지는 행동을 결정하는 방법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FE74298-C1FE-7074-4D81-204E82936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1003" y="3177275"/>
            <a:ext cx="2535238" cy="329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9508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ReAct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prompt template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외부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위키피디아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Action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미리 정해야 됨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검색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조회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키워드를 포함하는 문장 검색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),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완료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2AB8BD26-44EB-38A2-D0BB-88F8E2003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07" y="2245755"/>
            <a:ext cx="5730240" cy="233349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AB05067-B054-2CAA-4F83-28A4CF9938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2247" y="2235926"/>
            <a:ext cx="5730240" cy="234332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72C99CC-8D93-68CA-F8C5-1157EB8D0F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" y="4506522"/>
            <a:ext cx="5779934" cy="235147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244ED84-5B7B-7C89-AFE2-64344C21F8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2247" y="4573805"/>
            <a:ext cx="5569586" cy="226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6245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5D2DA73-170A-BEAC-FFF7-0AA10F5961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086" y="496783"/>
            <a:ext cx="4635024" cy="1934751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Interaction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with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other</a:t>
            </a:r>
            <a:r>
              <a:rPr lang="ko-KR" altLang="en-US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 </a:t>
            </a:r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813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ReAct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prompt template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외부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application: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위키피디아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Action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미리 정해야 됨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):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검색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조회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,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완료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One-shot or few-shot inference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제공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4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617731A-6D7A-3DA3-3A2C-B1997B918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4810" y="2760548"/>
            <a:ext cx="9226550" cy="400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6306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HY헤드라인M" panose="02030600000101010101" pitchFamily="18" charset="-127"/>
                <a:cs typeface="Noto Sans" panose="020B0502040504020204" pitchFamily="34" charset="0"/>
              </a:rPr>
              <a:t>Components for building LLM-powered application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889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Infrastructure: computational resource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Generated outputs &amp; Feedback: for fine-tuning, evaluation, etc.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lvl="1">
              <a:lnSpc>
                <a:spcPct val="150000"/>
              </a:lnSpc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5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FBBC92DA-D02E-C54F-B2E7-F0FD5C5BC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750" y="2619295"/>
            <a:ext cx="8491220" cy="402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98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LLM-powered applications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889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함초롬돋움" panose="020B0604000101010101" pitchFamily="50" charset="-127"/>
                <a:cs typeface="Noto Sans" panose="020B0502040504020204" pitchFamily="34" charset="0"/>
              </a:rPr>
              <a:t>모델을 응용 프로그램에 통합시키기 위해 필요한 요소</a:t>
            </a:r>
            <a:endParaRPr lang="en-US" altLang="ko-KR" sz="2000" dirty="0">
              <a:latin typeface="Noto Sans" panose="020B0502040504020204" pitchFamily="34" charset="0"/>
              <a:ea typeface="함초롬돋움" panose="020B0604000101010101" pitchFamily="50" charset="-127"/>
              <a:cs typeface="Noto Sans" panose="020B0502040504020204" pitchFamily="34" charset="0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000" dirty="0">
                <a:latin typeface="Noto Sans" panose="020B0502040504020204" pitchFamily="34" charset="0"/>
                <a:ea typeface="함초롬돋움" panose="020B0604000101010101" pitchFamily="50" charset="-127"/>
                <a:cs typeface="Noto Sans" panose="020B0502040504020204" pitchFamily="34" charset="0"/>
              </a:rPr>
              <a:t>Optimize and deploy model for inference: optimization for inference</a:t>
            </a: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000" dirty="0">
                <a:latin typeface="Noto Sans" panose="020B0502040504020204" pitchFamily="34" charset="0"/>
                <a:ea typeface="함초롬돋움" panose="020B0604000101010101" pitchFamily="50" charset="-127"/>
                <a:cs typeface="Noto Sans" panose="020B0502040504020204" pitchFamily="34" charset="0"/>
              </a:rPr>
              <a:t>Augment model and build LLM-powered applications: </a:t>
            </a:r>
            <a:br>
              <a:rPr lang="en-US" altLang="ko-KR" sz="2000" dirty="0">
                <a:latin typeface="Noto Sans" panose="020B0502040504020204" pitchFamily="34" charset="0"/>
                <a:ea typeface="함초롬돋움" panose="020B0604000101010101" pitchFamily="50" charset="-127"/>
                <a:cs typeface="Noto Sans" panose="020B0502040504020204" pitchFamily="34" charset="0"/>
              </a:rPr>
            </a:br>
            <a:r>
              <a:rPr lang="en-US" altLang="ko-KR" sz="2000" dirty="0">
                <a:latin typeface="Noto Sans" panose="020B0502040504020204" pitchFamily="34" charset="0"/>
                <a:ea typeface="함초롬돋움" panose="020B0604000101010101" pitchFamily="50" charset="-127"/>
                <a:cs typeface="Noto Sans" panose="020B0502040504020204" pitchFamily="34" charset="0"/>
              </a:rPr>
              <a:t>interaction with other applications</a:t>
            </a:r>
            <a:endParaRPr lang="ko-KR" altLang="en-US" sz="2000" dirty="0">
              <a:latin typeface="Noto Sans" panose="020B0502040504020204" pitchFamily="34" charset="0"/>
              <a:ea typeface="함초롬돋움" panose="020B0604000101010101" pitchFamily="50" charset="-127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2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89AD189-5CC1-D3A9-A7FB-C6CC365CD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690" y="3504117"/>
            <a:ext cx="7489190" cy="286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16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Optimization for inference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889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목적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추론 지연 시간을 줄이면서 성능은 유지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Distillation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함초롬돋움" panose="020B0604000101010101" pitchFamily="50" charset="-127"/>
                <a:cs typeface="Noto Sans" panose="020B0502040504020204" pitchFamily="34" charset="0"/>
              </a:rPr>
              <a:t>Quantization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함초롬돋움" panose="020B0604000101010101" pitchFamily="50" charset="-127"/>
                <a:cs typeface="Noto Sans" panose="020B0502040504020204" pitchFamily="34" charset="0"/>
              </a:rPr>
              <a:t>Pruning</a:t>
            </a:r>
            <a:endParaRPr lang="ko-KR" altLang="en-US" sz="2000" dirty="0">
              <a:latin typeface="Noto Sans" panose="020B0502040504020204" pitchFamily="34" charset="0"/>
              <a:ea typeface="함초롬돋움" panose="020B0604000101010101" pitchFamily="50" charset="-127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5A30EA61-CB42-F153-4078-0D86D487A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360" y="2870847"/>
            <a:ext cx="8111097" cy="379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810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Optimization for inference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889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목적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추론 지연 시간을 줄이면서 성능은 유지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Distillation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Teacher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의 지식을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student model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이 학습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Temperature &gt;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1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을 통해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teacher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의 확률 분포를 부드럽게 만든다 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5FBBFA6B-16CB-55E5-174B-42BA7A32C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30" y="3005545"/>
            <a:ext cx="5673090" cy="364938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F4C1CEF-79AA-1DA5-8679-CD65CD340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826" y="3942080"/>
            <a:ext cx="6525106" cy="284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43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Optimization for inference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목적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추론 지연 시간을 줄이면서 성능은 유지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Distillation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Encoder only (e.g., BERT) model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에 더 효과적이다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Representation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redundancy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를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student model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이 걸러서 학습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5FBBFA6B-16CB-55E5-174B-42BA7A32C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030" y="3005545"/>
            <a:ext cx="5673090" cy="364938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F4C1CEF-79AA-1DA5-8679-CD65CD340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3826" y="3942080"/>
            <a:ext cx="6525106" cy="2844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18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Optimization for inference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3274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목적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추론 지연 시간을 줄이면서 성능은 유지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Quantization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PTQ (Post-Training Quantization):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학습 이후에 양자화를 진행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가중치만 적용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vs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가중치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+ activation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모두 적용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Activation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까지 </a:t>
            </a:r>
            <a:r>
              <a:rPr lang="ko-KR" altLang="en-US" sz="2000" dirty="0" err="1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양자화하는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방법들은 모델 성능에 큰 영향을 준다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5A4D0DE5-7604-A698-BBDE-FF22FE685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760" y="3194884"/>
            <a:ext cx="8229600" cy="353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22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Optimization for inference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2351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목적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추론 지연 시간을 줄이면서 성능은 유지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Quantization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Calibration: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원본 데이터의 값의 범위를 포착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&gt;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각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layer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의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weight &amp; activation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의 </a:t>
            </a:r>
            <a:b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</a:b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범위를 측정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&gt;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실제 데이터에 기반한 양자화 범위 결정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5A4D0DE5-7604-A698-BBDE-FF22FE685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760" y="3194884"/>
            <a:ext cx="8229600" cy="353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626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650240" y="213924"/>
            <a:ext cx="7739539" cy="46749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Optimization for inference</a:t>
            </a:r>
            <a:endParaRPr lang="ko-KR" altLang="en-US" sz="2800" b="1" dirty="0">
              <a:latin typeface="Noto Sans" panose="020B0502040504020204" pitchFamily="34" charset="0"/>
              <a:ea typeface="HY헤드라인M" panose="02030600000101010101" pitchFamily="18" charset="-127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C1CEE8-6052-06A1-A0EF-40ADD0BD9FA7}"/>
              </a:ext>
            </a:extLst>
          </p:cNvPr>
          <p:cNvSpPr txBox="1"/>
          <p:nvPr/>
        </p:nvSpPr>
        <p:spPr>
          <a:xfrm>
            <a:off x="368300" y="825797"/>
            <a:ext cx="11374120" cy="1889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목적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: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추론 지연 시간을 줄이면서 성능은 유지</a:t>
            </a: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Pruning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모델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성능에 크게 기여하지 않는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weight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들을 제거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(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주로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0</a:t>
            </a:r>
            <a:r>
              <a:rPr lang="ko-KR" altLang="en-US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에 가깝거나 </a:t>
            </a:r>
            <a:r>
              <a:rPr lang="en-US" altLang="ko-KR" sz="2000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0)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2000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137160" y="203066"/>
            <a:ext cx="462280" cy="46749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3</a:t>
            </a:r>
            <a:endParaRPr lang="ko-KR" altLang="en-US" b="1" dirty="0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46C46C4-11E9-47E7-B32D-17774F82C250}"/>
              </a:ext>
            </a:extLst>
          </p:cNvPr>
          <p:cNvCxnSpPr>
            <a:cxnSpLocks/>
          </p:cNvCxnSpPr>
          <p:nvPr/>
        </p:nvCxnSpPr>
        <p:spPr>
          <a:xfrm flipV="1">
            <a:off x="137160" y="669328"/>
            <a:ext cx="7264400" cy="1232"/>
          </a:xfrm>
          <a:prstGeom prst="line">
            <a:avLst/>
          </a:prstGeom>
          <a:ln w="1905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TensorFlow Model Optimization Toolkit — Pruning API — The TensorFlow Blog">
            <a:extLst>
              <a:ext uri="{FF2B5EF4-FFF2-40B4-BE49-F238E27FC236}">
                <a16:creationId xmlns:a16="http://schemas.microsoft.com/office/drawing/2014/main" id="{E6CB25A1-10AF-A636-024E-9C6B9864D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240" y="3094481"/>
            <a:ext cx="6294120" cy="3304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0553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2683</TotalTime>
  <Words>822</Words>
  <Application>Microsoft Office PowerPoint</Application>
  <PresentationFormat>와이드스크린</PresentationFormat>
  <Paragraphs>173</Paragraphs>
  <Slides>26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맑은 고딕</vt:lpstr>
      <vt:lpstr>Arial</vt:lpstr>
      <vt:lpstr>Noto Sans</vt:lpstr>
      <vt:lpstr>Wingdings</vt:lpstr>
      <vt:lpstr>Office 테마</vt:lpstr>
      <vt:lpstr>LLM 기반 응용 프로그램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Reading Wikipedia to Answer  Open-Domain Questions </dc:title>
  <dc:creator>미자 김</dc:creator>
  <cp:lastModifiedBy>mija kim</cp:lastModifiedBy>
  <cp:revision>30</cp:revision>
  <dcterms:created xsi:type="dcterms:W3CDTF">2023-09-13T02:20:10Z</dcterms:created>
  <dcterms:modified xsi:type="dcterms:W3CDTF">2024-08-12T04:27:17Z</dcterms:modified>
</cp:coreProperties>
</file>

<file path=docProps/thumbnail.jpeg>
</file>